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94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446251-2A0F-4E7D-B008-4BF2B8E26D04}" type="datetimeFigureOut">
              <a:rPr lang="en-US" smtClean="0"/>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56766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46251-2A0F-4E7D-B008-4BF2B8E26D04}" type="datetimeFigureOut">
              <a:rPr lang="en-US" smtClean="0"/>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147232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46251-2A0F-4E7D-B008-4BF2B8E26D04}" type="datetimeFigureOut">
              <a:rPr lang="en-US" smtClean="0"/>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2992688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46251-2A0F-4E7D-B008-4BF2B8E26D04}" type="datetimeFigureOut">
              <a:rPr lang="en-US" smtClean="0"/>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3416473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446251-2A0F-4E7D-B008-4BF2B8E26D04}" type="datetimeFigureOut">
              <a:rPr lang="en-US" smtClean="0"/>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429339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446251-2A0F-4E7D-B008-4BF2B8E26D04}" type="datetimeFigureOut">
              <a:rPr lang="en-US" smtClean="0"/>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3980445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446251-2A0F-4E7D-B008-4BF2B8E26D04}" type="datetimeFigureOut">
              <a:rPr lang="en-US" smtClean="0"/>
              <a:t>11/14/2011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3914625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446251-2A0F-4E7D-B008-4BF2B8E26D04}" type="datetimeFigureOut">
              <a:rPr lang="en-US" smtClean="0"/>
              <a:t>11/14/2011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55385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46251-2A0F-4E7D-B008-4BF2B8E26D04}" type="datetimeFigureOut">
              <a:rPr lang="en-US" smtClean="0"/>
              <a:t>11/14/2011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88399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446251-2A0F-4E7D-B008-4BF2B8E26D04}" type="datetimeFigureOut">
              <a:rPr lang="en-US" smtClean="0"/>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1599684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446251-2A0F-4E7D-B008-4BF2B8E26D04}" type="datetimeFigureOut">
              <a:rPr lang="en-US" smtClean="0"/>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72C20-5DE2-455F-A9CF-A277E94E7FF3}" type="slidenum">
              <a:rPr lang="en-US" smtClean="0"/>
              <a:t>‹#›</a:t>
            </a:fld>
            <a:endParaRPr lang="en-US"/>
          </a:p>
        </p:txBody>
      </p:sp>
    </p:spTree>
    <p:extLst>
      <p:ext uri="{BB962C8B-B14F-4D97-AF65-F5344CB8AC3E}">
        <p14:creationId xmlns:p14="http://schemas.microsoft.com/office/powerpoint/2010/main" val="3147981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446251-2A0F-4E7D-B008-4BF2B8E26D04}" type="datetimeFigureOut">
              <a:rPr lang="en-US" smtClean="0"/>
              <a:t>11/14/2011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72C20-5DE2-455F-A9CF-A277E94E7FF3}" type="slidenum">
              <a:rPr lang="en-US" smtClean="0"/>
              <a:t>‹#›</a:t>
            </a:fld>
            <a:endParaRPr lang="en-US"/>
          </a:p>
        </p:txBody>
      </p:sp>
    </p:spTree>
    <p:extLst>
      <p:ext uri="{BB962C8B-B14F-4D97-AF65-F5344CB8AC3E}">
        <p14:creationId xmlns:p14="http://schemas.microsoft.com/office/powerpoint/2010/main" val="3429918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2.xml"/><Relationship Id="rId7" Type="http://schemas.openxmlformats.org/officeDocument/2006/relationships/slide" Target="slide6.xml"/><Relationship Id="rId12" Type="http://schemas.openxmlformats.org/officeDocument/2006/relationships/slide" Target="slide1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4705" r="14270" b="39059"/>
          <a:stretch/>
        </p:blipFill>
        <p:spPr bwMode="auto">
          <a:xfrm>
            <a:off x="1219200" y="129788"/>
            <a:ext cx="7073237" cy="657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a:hlinkClick r:id="rId3" action="ppaction://hlinksldjump"/>
          </p:cNvPr>
          <p:cNvSpPr/>
          <p:nvPr/>
        </p:nvSpPr>
        <p:spPr>
          <a:xfrm>
            <a:off x="3048000" y="9906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hlinkClick r:id="rId4" action="ppaction://hlinksldjump"/>
          </p:cNvPr>
          <p:cNvSpPr/>
          <p:nvPr/>
        </p:nvSpPr>
        <p:spPr>
          <a:xfrm>
            <a:off x="5029200" y="976745"/>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hlinkClick r:id="rId5" action="ppaction://hlinksldjump"/>
          </p:cNvPr>
          <p:cNvSpPr/>
          <p:nvPr/>
        </p:nvSpPr>
        <p:spPr>
          <a:xfrm>
            <a:off x="6400800" y="14478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hlinkClick r:id="rId6" action="ppaction://hlinksldjump"/>
          </p:cNvPr>
          <p:cNvSpPr/>
          <p:nvPr/>
        </p:nvSpPr>
        <p:spPr>
          <a:xfrm>
            <a:off x="6629400" y="2362200"/>
            <a:ext cx="12192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hlinkClick r:id="rId7" action="ppaction://hlinksldjump"/>
          </p:cNvPr>
          <p:cNvSpPr/>
          <p:nvPr/>
        </p:nvSpPr>
        <p:spPr>
          <a:xfrm>
            <a:off x="5562600" y="40386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hlinkClick r:id="rId8" action="ppaction://hlinksldjump"/>
          </p:cNvPr>
          <p:cNvSpPr/>
          <p:nvPr/>
        </p:nvSpPr>
        <p:spPr>
          <a:xfrm>
            <a:off x="4114800" y="4343400"/>
            <a:ext cx="1066800" cy="11430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hlinkClick r:id="rId9" action="ppaction://hlinksldjump"/>
          </p:cNvPr>
          <p:cNvSpPr/>
          <p:nvPr/>
        </p:nvSpPr>
        <p:spPr>
          <a:xfrm>
            <a:off x="2667000" y="40386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hlinkClick r:id="rId10" action="ppaction://hlinksldjump"/>
          </p:cNvPr>
          <p:cNvSpPr/>
          <p:nvPr/>
        </p:nvSpPr>
        <p:spPr>
          <a:xfrm>
            <a:off x="1752600" y="2944091"/>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a:hlinkClick r:id="rId11" action="ppaction://hlinksldjump"/>
          </p:cNvPr>
          <p:cNvSpPr/>
          <p:nvPr/>
        </p:nvSpPr>
        <p:spPr>
          <a:xfrm>
            <a:off x="1697182" y="22860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hlinkClick r:id="rId12" action="ppaction://hlinksldjump"/>
          </p:cNvPr>
          <p:cNvSpPr/>
          <p:nvPr/>
        </p:nvSpPr>
        <p:spPr>
          <a:xfrm>
            <a:off x="1828800" y="1447800"/>
            <a:ext cx="1066800" cy="609600"/>
          </a:xfrm>
          <a:prstGeom prst="round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2167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Co-operative</a:t>
            </a:r>
            <a:endParaRPr lang="en-US" sz="2800" dirty="0"/>
          </a:p>
        </p:txBody>
      </p:sp>
      <p:sp>
        <p:nvSpPr>
          <p:cNvPr id="3" name="Content Placeholder 2"/>
          <p:cNvSpPr>
            <a:spLocks noGrp="1"/>
          </p:cNvSpPr>
          <p:nvPr>
            <p:ph idx="1"/>
          </p:nvPr>
        </p:nvSpPr>
        <p:spPr/>
        <p:txBody>
          <a:bodyPr>
            <a:noAutofit/>
          </a:bodyPr>
          <a:lstStyle/>
          <a:p>
            <a:pPr marL="0" indent="0">
              <a:buNone/>
            </a:pPr>
            <a:r>
              <a:rPr lang="en-US" sz="1400" i="1" dirty="0" smtClean="0"/>
              <a:t>"All for one, one for all". </a:t>
            </a:r>
            <a:r>
              <a:rPr lang="en-US" sz="1400" dirty="0" err="1" smtClean="0"/>
              <a:t>Alexandre</a:t>
            </a:r>
            <a:r>
              <a:rPr lang="en-US" sz="1400" dirty="0" smtClean="0"/>
              <a:t> Dumas</a:t>
            </a:r>
            <a:br>
              <a:rPr lang="en-US" sz="1400" dirty="0" smtClean="0"/>
            </a:br>
            <a:r>
              <a:rPr lang="en-US" sz="1400" dirty="0" smtClean="0"/>
              <a:t/>
            </a:r>
            <a:br>
              <a:rPr lang="en-US" sz="1400" dirty="0" smtClean="0"/>
            </a:br>
            <a:r>
              <a:rPr lang="en-US" sz="1400" dirty="0" smtClean="0"/>
              <a:t>PBL is an ideal way to implement co-operative learning, in which small teams of learners work together on a single task. Teamwork requires interdependence between group members, and in a mixed ability group, this helps learners develop interpersonal and social skills which are “real life” skills.</a:t>
            </a:r>
            <a:br>
              <a:rPr lang="en-US" sz="1400" dirty="0" smtClean="0"/>
            </a:br>
            <a:r>
              <a:rPr lang="en-US" sz="1400" dirty="0" smtClean="0"/>
              <a:t>Learners in co-operative projects will develop the skills of :-</a:t>
            </a:r>
            <a:br>
              <a:rPr lang="en-US" sz="1400" dirty="0" smtClean="0"/>
            </a:br>
            <a:r>
              <a:rPr lang="en-US" sz="1400" dirty="0" smtClean="0"/>
              <a:t/>
            </a:r>
            <a:br>
              <a:rPr lang="en-US" sz="1400" dirty="0" smtClean="0"/>
            </a:br>
            <a:r>
              <a:rPr lang="en-US" sz="1000" dirty="0" smtClean="0"/>
              <a:t>• Working well with others </a:t>
            </a:r>
            <a:br>
              <a:rPr lang="en-US" sz="1000" dirty="0" smtClean="0"/>
            </a:br>
            <a:r>
              <a:rPr lang="en-US" sz="1000" dirty="0" smtClean="0"/>
              <a:t>• Making thoughtful decisions</a:t>
            </a:r>
            <a:br>
              <a:rPr lang="en-US" sz="1000" dirty="0" smtClean="0"/>
            </a:br>
            <a:r>
              <a:rPr lang="en-US" sz="1000" dirty="0" smtClean="0"/>
              <a:t>• Taking initiative</a:t>
            </a:r>
            <a:br>
              <a:rPr lang="en-US" sz="1000" dirty="0" smtClean="0"/>
            </a:br>
            <a:r>
              <a:rPr lang="en-US" sz="1000" dirty="0" smtClean="0"/>
              <a:t>• Solving complex problems</a:t>
            </a:r>
            <a:r>
              <a:rPr lang="en-US" sz="1400" dirty="0" smtClean="0"/>
              <a:t/>
            </a:r>
            <a:br>
              <a:rPr lang="en-US" sz="1400" dirty="0" smtClean="0"/>
            </a:br>
            <a:r>
              <a:rPr lang="en-US" sz="1400" dirty="0" smtClean="0"/>
              <a:t/>
            </a:r>
            <a:br>
              <a:rPr lang="en-US" sz="1400" dirty="0" smtClean="0"/>
            </a:br>
            <a:r>
              <a:rPr lang="en-US" sz="1400" dirty="0" smtClean="0"/>
              <a:t>All members of the group need to work together to make sense of what is going on. The project is unable to be completed unless each member of the group completes their task and the tasks are blended together to complete the project. Instead of the traditional approach where the learner listens to and watches the teacher, and then produces an individual assignment, in PBL, learners are actively involved in working with other learners to create a final presentation – the result of research, questioning, </a:t>
            </a:r>
            <a:r>
              <a:rPr lang="en-US" sz="1400" dirty="0" err="1" smtClean="0"/>
              <a:t>analysing</a:t>
            </a:r>
            <a:r>
              <a:rPr lang="en-US" sz="1400" dirty="0" smtClean="0"/>
              <a:t>, </a:t>
            </a:r>
            <a:r>
              <a:rPr lang="en-US" sz="1400" dirty="0" err="1" smtClean="0"/>
              <a:t>synthesising</a:t>
            </a:r>
            <a:r>
              <a:rPr lang="en-US" sz="1400" dirty="0" smtClean="0"/>
              <a:t>, and finally presenting what they have learnt. Skills like problem solving, questioning, discussion, brainstorming and teamwork are all characteristics of co-operative learning, and are especially useful in projects. Groups of learners with mixed abilities and strengths can work together on different aspects of the project which highlight these individual strengths. The educator/teacher has a role as facilitator and mediator of learning, rather than lecturer. Setting up of the task, selection of groups, and active monitoring of the process are important to make the project successful, especially with novices and younger learners.</a:t>
            </a:r>
            <a:endParaRPr lang="en-US" sz="1400"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3040225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Continuous and Formative Assessment</a:t>
            </a:r>
            <a:endParaRPr lang="en-US" sz="2800" dirty="0"/>
          </a:p>
        </p:txBody>
      </p:sp>
      <p:sp>
        <p:nvSpPr>
          <p:cNvPr id="3" name="Content Placeholder 2"/>
          <p:cNvSpPr>
            <a:spLocks noGrp="1"/>
          </p:cNvSpPr>
          <p:nvPr>
            <p:ph idx="1"/>
          </p:nvPr>
        </p:nvSpPr>
        <p:spPr/>
        <p:txBody>
          <a:bodyPr>
            <a:normAutofit/>
          </a:bodyPr>
          <a:lstStyle/>
          <a:p>
            <a:pPr marL="0" indent="0">
              <a:buNone/>
            </a:pPr>
            <a:r>
              <a:rPr lang="en-US" sz="1400" i="1" dirty="0" smtClean="0"/>
              <a:t>"As educators, the question "Why am I assessing?" should not be answered with the feeling "to ambush and trap the learner!" </a:t>
            </a:r>
            <a:r>
              <a:rPr lang="en-US" sz="1400" dirty="0" smtClean="0"/>
              <a:t/>
            </a:r>
            <a:br>
              <a:rPr lang="en-US" sz="1400" dirty="0" smtClean="0"/>
            </a:br>
            <a:r>
              <a:rPr lang="en-US" sz="1400" dirty="0" smtClean="0"/>
              <a:t>- </a:t>
            </a:r>
            <a:r>
              <a:rPr lang="en-US" sz="1400" dirty="0" err="1" smtClean="0"/>
              <a:t>Stielau</a:t>
            </a:r>
            <a:r>
              <a:rPr lang="en-US" sz="1400" dirty="0" smtClean="0"/>
              <a:t> J. &amp; </a:t>
            </a:r>
            <a:r>
              <a:rPr lang="en-US" sz="1400" dirty="0" err="1" smtClean="0"/>
              <a:t>Lephalala</a:t>
            </a:r>
            <a:r>
              <a:rPr lang="en-US" sz="1400" dirty="0" smtClean="0"/>
              <a:t> M.: Authentic Assessment in Distance Education: some practical suggestions. NAETE Conference (1997)</a:t>
            </a:r>
          </a:p>
          <a:p>
            <a:pPr marL="0" indent="0">
              <a:buNone/>
            </a:pPr>
            <a:endParaRPr lang="en-US" sz="1400" dirty="0" smtClean="0"/>
          </a:p>
          <a:p>
            <a:pPr marL="0" indent="0">
              <a:buNone/>
            </a:pPr>
            <a:r>
              <a:rPr lang="en-US" sz="1400" dirty="0" smtClean="0"/>
              <a:t>Assessment reflects learning over a period of time, not simply the final performance. Continuous assessment allows learners to build real mastery of the subject being studied, as learners are asked to reflect, revise, and add new understandings as they go along. It helps students answer the question “How am I doing?” and allows them to revise, change direction, re-</a:t>
            </a:r>
            <a:r>
              <a:rPr lang="en-US" sz="1400" dirty="0" err="1" smtClean="0"/>
              <a:t>prioritise</a:t>
            </a:r>
            <a:r>
              <a:rPr lang="en-US" sz="1400" dirty="0" smtClean="0"/>
              <a:t> and plan. Teachers also derive benefits from continuous assessment, as they are able to plan more effectively by seeing what their learners are achieving. Continuous assessment also requires an authentic audience – and this makes project based learning an ideal vehicle for assessment. </a:t>
            </a:r>
          </a:p>
          <a:p>
            <a:pPr marL="0" indent="0">
              <a:buNone/>
            </a:pPr>
            <a:r>
              <a:rPr lang="en-US" sz="1400" dirty="0" smtClean="0"/>
              <a:t/>
            </a:r>
            <a:br>
              <a:rPr lang="en-US" sz="1400" dirty="0" smtClean="0"/>
            </a:br>
            <a:r>
              <a:rPr lang="en-US" sz="1400" dirty="0" smtClean="0"/>
              <a:t>During the process of formative or continuous assessment, the relationship between learner and teacher can be developed into one of trust and mutual respect.</a:t>
            </a:r>
            <a:br>
              <a:rPr lang="en-US" sz="1400" dirty="0" smtClean="0"/>
            </a:br>
            <a:r>
              <a:rPr lang="en-US" sz="1400" dirty="0" smtClean="0"/>
              <a:t/>
            </a:r>
            <a:br>
              <a:rPr lang="en-US" sz="1400" dirty="0" smtClean="0"/>
            </a:br>
            <a:r>
              <a:rPr lang="en-US" sz="1400" dirty="0" smtClean="0"/>
              <a:t>There are many assessment tools available, which assess different aspects of the project as it unfolds. Journals can help learners and teachers keep track of progress and enable learners to make decisions about the next steps.</a:t>
            </a:r>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2835532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Multiple Intelligences and other individual variations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49292486"/>
              </p:ext>
            </p:extLst>
          </p:nvPr>
        </p:nvGraphicFramePr>
        <p:xfrm>
          <a:off x="457200" y="1447800"/>
          <a:ext cx="8229599" cy="4302406"/>
        </p:xfrm>
        <a:graphic>
          <a:graphicData uri="http://schemas.openxmlformats.org/drawingml/2006/table">
            <a:tbl>
              <a:tblPr/>
              <a:tblGrid>
                <a:gridCol w="8229599"/>
              </a:tblGrid>
              <a:tr h="3583875">
                <a:tc>
                  <a:txBody>
                    <a:bodyPr/>
                    <a:lstStyle/>
                    <a:p>
                      <a:pPr algn="l"/>
                      <a:r>
                        <a:rPr lang="en-US" sz="1400" i="1" dirty="0"/>
                        <a:t>“I believe that education … is a process of living and not a preparation for future living.”</a:t>
                      </a:r>
                      <a:r>
                        <a:rPr lang="en-US" sz="1400" dirty="0"/>
                        <a:t> - </a:t>
                      </a:r>
                      <a:r>
                        <a:rPr lang="en-US" sz="1400" b="1" dirty="0"/>
                        <a:t>John Dewey (1859 - 1952)</a:t>
                      </a:r>
                      <a:r>
                        <a:rPr lang="en-US" sz="1400" dirty="0"/>
                        <a:t/>
                      </a:r>
                      <a:br>
                        <a:rPr lang="en-US" sz="1400" dirty="0"/>
                      </a:br>
                      <a:r>
                        <a:rPr lang="en-US" sz="1400" dirty="0"/>
                        <a:t/>
                      </a:r>
                      <a:br>
                        <a:rPr lang="en-US" sz="1400" dirty="0"/>
                      </a:br>
                      <a:r>
                        <a:rPr lang="en-US" sz="1400" dirty="0"/>
                        <a:t>“Project-based learning allows the teacher to incorporate numerous teaching and learning strategies into project planning and implementation. Assisting learners in developing all of their intelligences will make learning a part of living, not just a preparation for it. “</a:t>
                      </a:r>
                      <a:br>
                        <a:rPr lang="en-US" sz="1400" dirty="0"/>
                      </a:br>
                      <a:r>
                        <a:rPr lang="en-US" sz="1400" dirty="0"/>
                        <a:t/>
                      </a:r>
                      <a:br>
                        <a:rPr lang="en-US" sz="1400" dirty="0"/>
                      </a:br>
                      <a:r>
                        <a:rPr lang="en-US" sz="1400" dirty="0"/>
                        <a:t>Project Based Learning makes it possible for educators and learners to move beyond traditional teaching and Learning strategies. These tend to concentrate on the verbal/linguistic and mathematical/logical intelligences alone</a:t>
                      </a:r>
                      <a:r>
                        <a:rPr lang="en-US" sz="1400" dirty="0" smtClean="0"/>
                        <a:t>.  In </a:t>
                      </a:r>
                      <a:r>
                        <a:rPr lang="en-US" sz="1400" dirty="0"/>
                        <a:t>a well designed and implemented PBL activity, learners can be challenged to use some of the other intelligence modalities. The creative teacher can incorporate numerous teaching and learning strategies that allow for individual differences and variations in learning styles. In addition, all learners can be encouraged to develop their other intelligences.</a:t>
                      </a:r>
                      <a:br>
                        <a:rPr lang="en-US" sz="1400" dirty="0"/>
                      </a:br>
                      <a:r>
                        <a:rPr lang="en-US" sz="1400" dirty="0"/>
                        <a:t/>
                      </a:r>
                      <a:br>
                        <a:rPr lang="en-US" sz="1400" dirty="0"/>
                      </a:br>
                      <a:r>
                        <a:rPr lang="en-US" sz="1400" dirty="0"/>
                        <a:t>Instead of focusing only on the traditional written assignment, PBL generally has as its outcome a model, presentation, etc. The learner whose kinesthetic intelligence modality is well developed, has a chance to demonstrate this in this activity</a:t>
                      </a:r>
                      <a:r>
                        <a:rPr lang="en-US" sz="1400" dirty="0" smtClean="0"/>
                        <a:t>. Within </a:t>
                      </a:r>
                      <a:r>
                        <a:rPr lang="en-US" sz="1400" dirty="0"/>
                        <a:t>the co-operative group work, learners with inter-personal intelligence will be able to exercise this intelligence to the full, and in so doing, encourage and assist others</a:t>
                      </a:r>
                      <a:r>
                        <a:rPr lang="en-US" sz="1400" dirty="0" smtClean="0"/>
                        <a:t>. PBL </a:t>
                      </a:r>
                      <a:r>
                        <a:rPr lang="en-US" sz="1400" dirty="0"/>
                        <a:t>allows learners who have well developed alternative intelligences to “shine”, but it also encourages all learners to develop alternative strategies, even if they are gifted in the traditional verbal and mathematical modalities</a:t>
                      </a:r>
                      <a:r>
                        <a:rPr lang="en-US" sz="1400" dirty="0" smtClean="0"/>
                        <a:t>.</a:t>
                      </a:r>
                      <a:endParaRPr lang="en-US" sz="1400" dirty="0"/>
                    </a:p>
                  </a:txBody>
                  <a:tcPr marL="17603" marR="17603" marT="17603" marB="17603">
                    <a:lnL>
                      <a:noFill/>
                    </a:lnL>
                    <a:lnR>
                      <a:noFill/>
                    </a:lnR>
                    <a:lnT>
                      <a:noFill/>
                    </a:lnT>
                    <a:lnB>
                      <a:noFill/>
                    </a:lnB>
                    <a:solidFill>
                      <a:srgbClr val="FFFFFF"/>
                    </a:solidFill>
                  </a:tcPr>
                </a:tc>
              </a:tr>
            </a:tbl>
          </a:graphicData>
        </a:graphic>
      </p:graphicFrame>
      <p:grpSp>
        <p:nvGrpSpPr>
          <p:cNvPr id="7" name="Group 6"/>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3644253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Information Process</a:t>
            </a:r>
            <a:endParaRPr lang="en-US" sz="2800" dirty="0"/>
          </a:p>
        </p:txBody>
      </p:sp>
      <p:sp>
        <p:nvSpPr>
          <p:cNvPr id="3" name="Content Placeholder 2"/>
          <p:cNvSpPr>
            <a:spLocks noGrp="1"/>
          </p:cNvSpPr>
          <p:nvPr>
            <p:ph idx="1"/>
          </p:nvPr>
        </p:nvSpPr>
        <p:spPr/>
        <p:txBody>
          <a:bodyPr>
            <a:normAutofit fontScale="47500" lnSpcReduction="20000"/>
          </a:bodyPr>
          <a:lstStyle/>
          <a:p>
            <a:pPr marL="0" indent="0">
              <a:buNone/>
            </a:pPr>
            <a:r>
              <a:rPr lang="en-US" sz="2900" i="1" dirty="0" smtClean="0"/>
              <a:t>Searching and finding good information is a life skill - and an art</a:t>
            </a:r>
            <a:r>
              <a:rPr lang="en-US" sz="2900" dirty="0" smtClean="0"/>
              <a:t>. - </a:t>
            </a:r>
            <a:r>
              <a:rPr lang="en-US" sz="2900" b="1" dirty="0" smtClean="0"/>
              <a:t>Joyce </a:t>
            </a:r>
            <a:r>
              <a:rPr lang="en-US" sz="2900" b="1" dirty="0" err="1" smtClean="0"/>
              <a:t>Kasman</a:t>
            </a:r>
            <a:r>
              <a:rPr lang="en-US" sz="2900" b="1" dirty="0" smtClean="0"/>
              <a:t> </a:t>
            </a:r>
            <a:r>
              <a:rPr lang="en-US" sz="2900" b="1" dirty="0" err="1" smtClean="0"/>
              <a:t>Valenza</a:t>
            </a:r>
            <a:r>
              <a:rPr lang="en-US" sz="2900" dirty="0" smtClean="0"/>
              <a:t/>
            </a:r>
            <a:br>
              <a:rPr lang="en-US" sz="2900" dirty="0" smtClean="0"/>
            </a:br>
            <a:r>
              <a:rPr lang="en-US" sz="2900" dirty="0" smtClean="0"/>
              <a:t/>
            </a:r>
            <a:br>
              <a:rPr lang="en-US" sz="2900" dirty="0" smtClean="0"/>
            </a:br>
            <a:r>
              <a:rPr lang="en-US" sz="2900" dirty="0" smtClean="0"/>
              <a:t>In PBL learners are given the opportunity to find and work with information in an authentic and interesting way. In even young learners, the research process can be taught in a practical and structured way, so that understanding of the stages of research is entrenched from the beginning.</a:t>
            </a:r>
            <a:br>
              <a:rPr lang="en-US" sz="2900" dirty="0" smtClean="0"/>
            </a:br>
            <a:r>
              <a:rPr lang="en-US" sz="2900" dirty="0" smtClean="0"/>
              <a:t/>
            </a:r>
            <a:br>
              <a:rPr lang="en-US" sz="2900" dirty="0" smtClean="0"/>
            </a:br>
            <a:r>
              <a:rPr lang="en-US" sz="2900" dirty="0" smtClean="0"/>
              <a:t>Through project research, learners are encouraged to search for information, to solve problems using that information, to create their own information and knowledge based on what they have learnt, and to share the information both learnt and created with others.</a:t>
            </a:r>
            <a:br>
              <a:rPr lang="en-US" sz="2900" dirty="0" smtClean="0"/>
            </a:br>
            <a:r>
              <a:rPr lang="en-US" sz="2900" dirty="0" smtClean="0"/>
              <a:t/>
            </a:r>
            <a:br>
              <a:rPr lang="en-US" sz="2900" dirty="0" smtClean="0"/>
            </a:br>
            <a:r>
              <a:rPr lang="en-US" sz="2900" dirty="0" smtClean="0"/>
              <a:t>As they work with this information process, they are able to cross the lines between one learning area and another, and to make the project truly multi-disciplinary.</a:t>
            </a:r>
            <a:br>
              <a:rPr lang="en-US" sz="2900" dirty="0" smtClean="0"/>
            </a:br>
            <a:r>
              <a:rPr lang="en-US" sz="2900" dirty="0" smtClean="0"/>
              <a:t/>
            </a:r>
            <a:br>
              <a:rPr lang="en-US" sz="2900" dirty="0" smtClean="0"/>
            </a:br>
            <a:r>
              <a:rPr lang="en-US" sz="2900" dirty="0" smtClean="0"/>
              <a:t>In PBL, instead of being given information, or simply collecting it, learners are expected to process the information they gather. They will need to search for current information, using not only print media, but online news sources. They are expected to </a:t>
            </a:r>
            <a:r>
              <a:rPr lang="en-US" sz="2900" dirty="0" err="1" smtClean="0"/>
              <a:t>organise</a:t>
            </a:r>
            <a:r>
              <a:rPr lang="en-US" sz="2900" dirty="0" smtClean="0"/>
              <a:t> the information. This can be enhanced through the use of technology like “Inspiration” or outlining. They need to present their ideas in a form that is understood by a real audience, and which demonstrates their own understanding. This also can be enhanced and made more interesting and motivating through the use of technology. Overall, the focus of this information process should be the learner's excitement about solving a real life problem or issue. An example: learners conduct a survey in the community; they process the information using a spreadsheet and draw graphs; finally, they present their findings to the municipal authorities.</a:t>
            </a:r>
            <a:br>
              <a:rPr lang="en-US" sz="2900" dirty="0" smtClean="0"/>
            </a:br>
            <a:r>
              <a:rPr lang="en-US" sz="2900" dirty="0" smtClean="0"/>
              <a:t/>
            </a:r>
            <a:br>
              <a:rPr lang="en-US" sz="2900" dirty="0" smtClean="0"/>
            </a:br>
            <a:r>
              <a:rPr lang="en-US" sz="2900" dirty="0" smtClean="0"/>
              <a:t>We will be looking at this aspect in more detail later in the module</a:t>
            </a:r>
            <a:endParaRPr lang="en-US"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2309651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Self - Management</a:t>
            </a:r>
            <a:endParaRPr lang="en-US" sz="2800" dirty="0"/>
          </a:p>
        </p:txBody>
      </p:sp>
      <p:sp>
        <p:nvSpPr>
          <p:cNvPr id="3" name="Content Placeholder 2"/>
          <p:cNvSpPr>
            <a:spLocks noGrp="1"/>
          </p:cNvSpPr>
          <p:nvPr>
            <p:ph idx="1"/>
          </p:nvPr>
        </p:nvSpPr>
        <p:spPr/>
        <p:txBody>
          <a:bodyPr>
            <a:normAutofit/>
          </a:bodyPr>
          <a:lstStyle/>
          <a:p>
            <a:pPr marL="0" indent="0">
              <a:buNone/>
            </a:pPr>
            <a:r>
              <a:rPr lang="en-US" sz="1400" i="1" dirty="0" smtClean="0"/>
              <a:t>"Above all, unto </a:t>
            </a:r>
            <a:r>
              <a:rPr lang="en-US" sz="1400" i="1" dirty="0" err="1" smtClean="0"/>
              <a:t>thine</a:t>
            </a:r>
            <a:r>
              <a:rPr lang="en-US" sz="1400" i="1" dirty="0" smtClean="0"/>
              <a:t> own self be true"</a:t>
            </a:r>
            <a:r>
              <a:rPr lang="en-US" sz="1400" dirty="0" smtClean="0"/>
              <a:t> - </a:t>
            </a:r>
            <a:r>
              <a:rPr lang="en-US" sz="1400" b="1" dirty="0" smtClean="0"/>
              <a:t>William Shakespeare: Hamlet</a:t>
            </a:r>
            <a:endParaRPr lang="en-US" sz="1400" dirty="0" smtClean="0"/>
          </a:p>
          <a:p>
            <a:pPr marL="0" indent="0">
              <a:buNone/>
            </a:pPr>
            <a:r>
              <a:rPr lang="en-US" sz="1400" dirty="0" smtClean="0"/>
              <a:t>In PBL, the educator tries to encourage as much self-management as possible. Learners are required to take responsibility for their learning, and start to act in a mature, adult manner. However, PBL also </a:t>
            </a:r>
            <a:r>
              <a:rPr lang="en-US" sz="1400" dirty="0" err="1" smtClean="0"/>
              <a:t>recognises</a:t>
            </a:r>
            <a:r>
              <a:rPr lang="en-US" sz="1400" dirty="0" smtClean="0"/>
              <a:t> that learners are not yet adults, and as such need help with attaining a mature, responsible approach to their work.</a:t>
            </a:r>
          </a:p>
          <a:p>
            <a:pPr marL="0" indent="0">
              <a:buNone/>
            </a:pPr>
            <a:endParaRPr lang="en-US" sz="1400" dirty="0" smtClean="0"/>
          </a:p>
          <a:p>
            <a:pPr marL="0" indent="0">
              <a:buNone/>
            </a:pPr>
            <a:r>
              <a:rPr lang="en-US" sz="1400" dirty="0" smtClean="0"/>
              <a:t>There are many areas where this is possible. Effective time management, a crucial life skill, can be encouraged if groups are asked to set their own deadlines in relation to the completion date of a project. Learners can be shown the basics of file management, and can be shown how to make backups. </a:t>
            </a:r>
          </a:p>
          <a:p>
            <a:pPr marL="0" indent="0">
              <a:buNone/>
            </a:pPr>
            <a:endParaRPr lang="en-US"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1330990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Constructivism</a:t>
            </a:r>
            <a:endParaRPr lang="en-US" sz="2800" dirty="0"/>
          </a:p>
        </p:txBody>
      </p:sp>
      <p:sp>
        <p:nvSpPr>
          <p:cNvPr id="3" name="Content Placeholder 2"/>
          <p:cNvSpPr>
            <a:spLocks noGrp="1"/>
          </p:cNvSpPr>
          <p:nvPr>
            <p:ph idx="1"/>
          </p:nvPr>
        </p:nvSpPr>
        <p:spPr/>
        <p:txBody>
          <a:bodyPr>
            <a:normAutofit fontScale="47500" lnSpcReduction="20000"/>
          </a:bodyPr>
          <a:lstStyle/>
          <a:p>
            <a:pPr marL="0" indent="0">
              <a:buNone/>
            </a:pPr>
            <a:r>
              <a:rPr lang="en-US" sz="2900" i="1" dirty="0" smtClean="0"/>
              <a:t>"Piece by piece we build knowledge. Sometimes when the pieces don't fit together, we must break down old ideas and reconstruct them. (Following a rainbow to find a pot of gold doesn't work easily!)"</a:t>
            </a:r>
            <a:br>
              <a:rPr lang="en-US" sz="2900" i="1" dirty="0" smtClean="0"/>
            </a:br>
            <a:r>
              <a:rPr lang="en-US" sz="2900" dirty="0" smtClean="0"/>
              <a:t/>
            </a:r>
            <a:br>
              <a:rPr lang="en-US" sz="2900" dirty="0" smtClean="0"/>
            </a:br>
            <a:r>
              <a:rPr lang="en-US" sz="2900" dirty="0" smtClean="0"/>
              <a:t>Project Based Learning uses Constructivist Theories to assist learners to make what they learn their own. It allows learners to work with information in ways that encourages them to create their own meaning. </a:t>
            </a:r>
          </a:p>
          <a:p>
            <a:pPr marL="0" indent="0">
              <a:buNone/>
            </a:pPr>
            <a:r>
              <a:rPr lang="en-US" sz="2900" dirty="0" smtClean="0"/>
              <a:t>They can </a:t>
            </a:r>
            <a:r>
              <a:rPr lang="en-US" sz="2900" dirty="0" err="1" smtClean="0"/>
              <a:t>analyse</a:t>
            </a:r>
            <a:r>
              <a:rPr lang="en-US" sz="2900" dirty="0" smtClean="0"/>
              <a:t> raw data, see what it means in the context of their project, and then create their own meaning from it. Learners in PBL scenarios take responsibility for their own learning. They are able to work autonomously and use their own initiative. Learners are able to explore and discover for themselves before being given “correct answers.” This encourages them to think beyond the first solution they come up with, and elaborate their ideas.</a:t>
            </a:r>
            <a:br>
              <a:rPr lang="en-US" sz="2900" dirty="0" smtClean="0"/>
            </a:br>
            <a:r>
              <a:rPr lang="en-US" sz="2900" dirty="0" smtClean="0"/>
              <a:t/>
            </a:r>
            <a:br>
              <a:rPr lang="en-US" sz="2900" dirty="0" smtClean="0"/>
            </a:br>
            <a:r>
              <a:rPr lang="en-US" sz="2900" dirty="0" smtClean="0"/>
              <a:t>Instead of teachers being seen as the managers of </a:t>
            </a:r>
            <a:r>
              <a:rPr lang="en-US" sz="2900" dirty="0" err="1" smtClean="0"/>
              <a:t>behaviour</a:t>
            </a:r>
            <a:r>
              <a:rPr lang="en-US" sz="2900" dirty="0" smtClean="0"/>
              <a:t> and the givers of information, learners in PBL are encouraged to frame their own questions, develop their own theories and decide what the data they have worked with actually means in the project context.</a:t>
            </a:r>
            <a:br>
              <a:rPr lang="en-US" sz="2900" dirty="0" smtClean="0"/>
            </a:br>
            <a:r>
              <a:rPr lang="en-US" sz="2900" dirty="0" smtClean="0"/>
              <a:t/>
            </a:r>
            <a:br>
              <a:rPr lang="en-US" sz="2900" dirty="0" smtClean="0"/>
            </a:br>
            <a:r>
              <a:rPr lang="en-US" sz="2900" dirty="0" smtClean="0"/>
              <a:t>PBL allows for learners’ interests and thinking to shape the learning. Learners may change direction as the project develops, as initial responses are developed and elaborated. This allows constructivist principles to be implemented using authentic contexts.</a:t>
            </a:r>
            <a:br>
              <a:rPr lang="en-US" sz="2900" dirty="0" smtClean="0"/>
            </a:br>
            <a:r>
              <a:rPr lang="en-US" sz="2900" dirty="0" smtClean="0"/>
              <a:t/>
            </a:r>
            <a:br>
              <a:rPr lang="en-US" sz="2900" dirty="0" smtClean="0"/>
            </a:br>
            <a:r>
              <a:rPr lang="en-US" sz="2900" dirty="0" smtClean="0"/>
              <a:t>Dialogue – student to student and student to teacher – is key to both constructivist theory and PBL. Learners are encouraged to build on each others’ ideas, ask questions, and construct meaning together.</a:t>
            </a:r>
            <a:r>
              <a:rPr lang="en-US" dirty="0" smtClean="0"/>
              <a:t/>
            </a:r>
            <a:br>
              <a:rPr lang="en-US" dirty="0" smtClean="0"/>
            </a:br>
            <a:endParaRPr lang="en-US" dirty="0" smtClean="0"/>
          </a:p>
          <a:p>
            <a:pPr marL="0" indent="0">
              <a:buNone/>
            </a:pPr>
            <a:endParaRPr lang="en-US"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1099468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Authentic</a:t>
            </a:r>
            <a:endParaRPr lang="en-US" sz="2800" dirty="0"/>
          </a:p>
        </p:txBody>
      </p:sp>
      <p:sp>
        <p:nvSpPr>
          <p:cNvPr id="3" name="Content Placeholder 2"/>
          <p:cNvSpPr>
            <a:spLocks noGrp="1"/>
          </p:cNvSpPr>
          <p:nvPr>
            <p:ph idx="1"/>
          </p:nvPr>
        </p:nvSpPr>
        <p:spPr/>
        <p:txBody>
          <a:bodyPr>
            <a:noAutofit/>
          </a:bodyPr>
          <a:lstStyle/>
          <a:p>
            <a:pPr marL="0" indent="0">
              <a:buNone/>
            </a:pPr>
            <a:r>
              <a:rPr lang="en-US" sz="1400" i="1" dirty="0" smtClean="0"/>
              <a:t>Learners who see the connection between a project-based task and the real world will be more motivated to understand and solve the problem at hand. Students enjoy learning when learning makes sense.</a:t>
            </a:r>
            <a:r>
              <a:rPr lang="en-US" sz="1400" dirty="0" smtClean="0"/>
              <a:t/>
            </a:r>
            <a:br>
              <a:rPr lang="en-US" sz="1400" dirty="0" smtClean="0"/>
            </a:br>
            <a:r>
              <a:rPr lang="en-US" sz="1400" dirty="0" smtClean="0"/>
              <a:t/>
            </a:r>
            <a:br>
              <a:rPr lang="en-US" sz="1400" dirty="0" smtClean="0"/>
            </a:br>
            <a:r>
              <a:rPr lang="en-US" sz="1400" dirty="0" smtClean="0"/>
              <a:t>Project Based Learning, sometimes known as Problem-based learning, is a way of bringing the “real world” into the classroom. It can be seen as an in-depth investigation of a real world topic worthy of children's attention and effort. Learners are encouraged to find solutions to problems facing the world today.</a:t>
            </a:r>
            <a:br>
              <a:rPr lang="en-US" sz="1400" dirty="0" smtClean="0"/>
            </a:br>
            <a:r>
              <a:rPr lang="en-US" sz="1400" dirty="0" smtClean="0"/>
              <a:t>PBL attempts to give learners the experience of dealing with things that are really issues for them in their own lives. When learning is "real" world orientated – what the learners experience often has value beyond their immediate competence and ability. </a:t>
            </a:r>
            <a:br>
              <a:rPr lang="en-US" sz="1400" dirty="0" smtClean="0"/>
            </a:br>
            <a:r>
              <a:rPr lang="en-US" sz="1400" dirty="0" smtClean="0"/>
              <a:t/>
            </a:r>
            <a:br>
              <a:rPr lang="en-US" sz="1400" dirty="0" smtClean="0"/>
            </a:br>
            <a:r>
              <a:rPr lang="en-US" sz="1400" dirty="0" smtClean="0"/>
              <a:t>Project based Learning may be seen as “real” or “authentic” in different ways:-</a:t>
            </a:r>
          </a:p>
          <a:p>
            <a:r>
              <a:rPr lang="en-US" sz="1400" dirty="0" smtClean="0"/>
              <a:t>The project may be connected to a real world situation that is relevant to the lives or communities of the learners, e.g. – projects may be based on current affairs which impact on the learners – either those which are covered in the media, or those which they experience personally. </a:t>
            </a:r>
          </a:p>
          <a:p>
            <a:r>
              <a:rPr lang="en-US" sz="1400" dirty="0" smtClean="0"/>
              <a:t>It may involve real professions by using authentic methods of data collection, e.g. learners collect data about their </a:t>
            </a:r>
            <a:r>
              <a:rPr lang="en-US" sz="1400" dirty="0" err="1" smtClean="0"/>
              <a:t>neighbourhood</a:t>
            </a:r>
            <a:r>
              <a:rPr lang="en-US" sz="1400" dirty="0" smtClean="0"/>
              <a:t>; </a:t>
            </a:r>
          </a:p>
          <a:p>
            <a:r>
              <a:rPr lang="en-US" sz="1400" dirty="0" smtClean="0"/>
              <a:t>The project may also be aimed at a real audience: e.g. a traffic survey project may be submitted to the traffic authorities. </a:t>
            </a:r>
          </a:p>
          <a:p>
            <a:r>
              <a:rPr lang="en-US" sz="1400" dirty="0" smtClean="0"/>
              <a:t>It may also be seen as “real” in its connection with the world outside the classroom – either through the Internet, or through collaboration with community members, in the collection of </a:t>
            </a:r>
            <a:br>
              <a:rPr lang="en-US" sz="1400" dirty="0" smtClean="0"/>
            </a:br>
            <a:r>
              <a:rPr lang="en-US" sz="1400" dirty="0" smtClean="0"/>
              <a:t>the data, or in the use to which the project is put.</a:t>
            </a:r>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3465246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Teacher – Learner relationship</a:t>
            </a:r>
            <a:endParaRPr lang="en-US" sz="2800" dirty="0"/>
          </a:p>
        </p:txBody>
      </p:sp>
      <p:sp>
        <p:nvSpPr>
          <p:cNvPr id="3" name="Content Placeholder 2"/>
          <p:cNvSpPr>
            <a:spLocks noGrp="1"/>
          </p:cNvSpPr>
          <p:nvPr>
            <p:ph idx="1"/>
          </p:nvPr>
        </p:nvSpPr>
        <p:spPr/>
        <p:txBody>
          <a:bodyPr>
            <a:normAutofit/>
          </a:bodyPr>
          <a:lstStyle/>
          <a:p>
            <a:pPr marL="0" indent="0">
              <a:buNone/>
            </a:pPr>
            <a:r>
              <a:rPr lang="en-US" sz="1400" i="1" dirty="0" smtClean="0"/>
              <a:t>“In the classroom, Project Based Learning provides many opportunities for teachers to build relationships with learners. Teachers may fill the varied roles of coach, facilitator, and co-learner.”</a:t>
            </a:r>
            <a:r>
              <a:rPr lang="en-US" sz="1400" dirty="0" smtClean="0"/>
              <a:t/>
            </a:r>
            <a:br>
              <a:rPr lang="en-US" sz="1400" dirty="0" smtClean="0"/>
            </a:br>
            <a:r>
              <a:rPr lang="en-US" sz="1400" dirty="0" smtClean="0"/>
              <a:t/>
            </a:r>
            <a:br>
              <a:rPr lang="en-US" sz="1400" dirty="0" smtClean="0"/>
            </a:br>
            <a:r>
              <a:rPr lang="en-US" sz="1400" dirty="0" smtClean="0"/>
              <a:t>PBL cuts across the traditional teacher/learner relationship of “dispenser” and “receiver” of knowledge, and allows different relationships to develop.</a:t>
            </a:r>
            <a:br>
              <a:rPr lang="en-US" sz="1400" dirty="0" smtClean="0"/>
            </a:br>
            <a:r>
              <a:rPr lang="en-US" sz="1400" dirty="0" smtClean="0"/>
              <a:t/>
            </a:r>
            <a:br>
              <a:rPr lang="en-US" sz="1400" dirty="0" smtClean="0"/>
            </a:br>
            <a:r>
              <a:rPr lang="en-US" sz="1400" dirty="0" smtClean="0"/>
              <a:t>While engaged in PBL the teacher may develop and use multiple roles - such as mediator of learning, facilitator, coach, mentor, and even co-learner. </a:t>
            </a:r>
            <a:br>
              <a:rPr lang="en-US" sz="1400" dirty="0" smtClean="0"/>
            </a:br>
            <a:r>
              <a:rPr lang="en-US" sz="1400" dirty="0" smtClean="0"/>
              <a:t/>
            </a:r>
            <a:br>
              <a:rPr lang="en-US" sz="1400" dirty="0" smtClean="0"/>
            </a:br>
            <a:r>
              <a:rPr lang="en-US" sz="1400" dirty="0" smtClean="0"/>
              <a:t>A relationship of trust and acceptance between teacher and learners is often fostered while working on projects. Affirmation of the learners is a cornerstone of the process – not only in the final stages of the project and its presentation, but throughout the course of the project.</a:t>
            </a:r>
            <a:br>
              <a:rPr lang="en-US" sz="1400" dirty="0" smtClean="0"/>
            </a:br>
            <a:r>
              <a:rPr lang="en-US" sz="1400" dirty="0" smtClean="0"/>
              <a:t/>
            </a:r>
            <a:br>
              <a:rPr lang="en-US" sz="1400" dirty="0" smtClean="0"/>
            </a:br>
            <a:r>
              <a:rPr lang="en-US" sz="1400" dirty="0" smtClean="0"/>
              <a:t>Discussion between the learner and the teacher is a key to successful PBL. This takes place throughout the process – discussion about plans, drafts, presentation and the final project, all help develop the relationship between the learner and teacher.</a:t>
            </a:r>
            <a:br>
              <a:rPr lang="en-US" sz="1400" dirty="0" smtClean="0"/>
            </a:br>
            <a:r>
              <a:rPr lang="en-US" sz="1400" dirty="0" smtClean="0"/>
              <a:t/>
            </a:r>
            <a:br>
              <a:rPr lang="en-US" sz="1400" dirty="0" smtClean="0"/>
            </a:br>
            <a:r>
              <a:rPr lang="en-US" sz="1400" dirty="0" smtClean="0"/>
              <a:t>Instead of the “fountain of all knowledge”, the teacher becomes an “accomplice” in the process – sometimes using her expertise to assist the learner to a deeper understanding of what they need to do, but sometimes simply being the willing ear - who listens and reflects back what the learners are doing.</a:t>
            </a:r>
            <a:endParaRPr lang="en-US" sz="1400"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993560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Higher Order Thinking</a:t>
            </a:r>
            <a:endParaRPr lang="en-US" sz="2800" dirty="0"/>
          </a:p>
        </p:txBody>
      </p:sp>
      <p:sp>
        <p:nvSpPr>
          <p:cNvPr id="3" name="Content Placeholder 2"/>
          <p:cNvSpPr>
            <a:spLocks noGrp="1"/>
          </p:cNvSpPr>
          <p:nvPr>
            <p:ph idx="1"/>
          </p:nvPr>
        </p:nvSpPr>
        <p:spPr/>
        <p:txBody>
          <a:bodyPr>
            <a:noAutofit/>
          </a:bodyPr>
          <a:lstStyle/>
          <a:p>
            <a:pPr marL="0" indent="0">
              <a:buNone/>
            </a:pPr>
            <a:r>
              <a:rPr lang="en-US" sz="1400" i="1" dirty="0" smtClean="0"/>
              <a:t>"Every day thinking, like ordinary walking, is a natural performance we all pick up. But good thinking, like running the l00-yard dash, is a technical performance... Sprinters have to be taught how to run the 100-yard dash; good thinking is the result of good teaching, which includes much practice."</a:t>
            </a:r>
            <a:r>
              <a:rPr lang="en-US" sz="1400" dirty="0" smtClean="0"/>
              <a:t> - </a:t>
            </a:r>
            <a:r>
              <a:rPr lang="en-US" sz="1400" b="1" dirty="0" smtClean="0"/>
              <a:t>David Perkins, Howard University</a:t>
            </a:r>
            <a:r>
              <a:rPr lang="en-US" sz="1400" dirty="0" smtClean="0"/>
              <a:t/>
            </a:r>
            <a:br>
              <a:rPr lang="en-US" sz="1400" dirty="0" smtClean="0"/>
            </a:br>
            <a:r>
              <a:rPr lang="en-US" sz="1400" dirty="0" smtClean="0"/>
              <a:t/>
            </a:r>
            <a:br>
              <a:rPr lang="en-US" sz="1400" dirty="0" smtClean="0"/>
            </a:br>
            <a:r>
              <a:rPr lang="en-US" sz="1400" dirty="0" smtClean="0"/>
              <a:t>PBL allows teachers and learners to learn and </a:t>
            </a:r>
            <a:r>
              <a:rPr lang="en-US" sz="1400" dirty="0" err="1" smtClean="0"/>
              <a:t>practise</a:t>
            </a:r>
            <a:r>
              <a:rPr lang="en-US" sz="1400" dirty="0" smtClean="0"/>
              <a:t> some of the higher order thinking skills, which have been well documented by Bloom. Critical, creative, divergent, inductive and deductive thinking (amongst others) are all vital skills in successful learning, and especially in Project based learning.</a:t>
            </a:r>
            <a:br>
              <a:rPr lang="en-US" sz="1400" dirty="0" smtClean="0"/>
            </a:br>
            <a:r>
              <a:rPr lang="en-US" sz="1400" dirty="0" smtClean="0"/>
              <a:t/>
            </a:r>
            <a:br>
              <a:rPr lang="en-US" sz="1400" dirty="0" smtClean="0"/>
            </a:br>
            <a:r>
              <a:rPr lang="en-US" sz="1400" dirty="0" smtClean="0"/>
              <a:t>While working on a project, the learners are challenged to solve problems through research; to </a:t>
            </a:r>
            <a:r>
              <a:rPr lang="en-US" sz="1400" dirty="0" err="1" smtClean="0"/>
              <a:t>analyse</a:t>
            </a:r>
            <a:r>
              <a:rPr lang="en-US" sz="1400" dirty="0" smtClean="0"/>
              <a:t> the information which they collect; to </a:t>
            </a:r>
            <a:r>
              <a:rPr lang="en-US" sz="1400" dirty="0" err="1" smtClean="0"/>
              <a:t>synthesise</a:t>
            </a:r>
            <a:r>
              <a:rPr lang="en-US" sz="1400" dirty="0" smtClean="0"/>
              <a:t> possibilities; </a:t>
            </a:r>
            <a:br>
              <a:rPr lang="en-US" sz="1400" dirty="0" smtClean="0"/>
            </a:br>
            <a:r>
              <a:rPr lang="en-US" sz="1400" dirty="0" smtClean="0"/>
              <a:t>to make </a:t>
            </a:r>
            <a:r>
              <a:rPr lang="en-US" sz="1400" dirty="0" err="1" smtClean="0"/>
              <a:t>judgements</a:t>
            </a:r>
            <a:r>
              <a:rPr lang="en-US" sz="1400" dirty="0" smtClean="0"/>
              <a:t> and then to demonstrate what they have learnt by creating an end product. </a:t>
            </a:r>
            <a:br>
              <a:rPr lang="en-US" sz="1400" dirty="0" smtClean="0"/>
            </a:br>
            <a:r>
              <a:rPr lang="en-US" sz="1400" dirty="0" smtClean="0"/>
              <a:t/>
            </a:r>
            <a:br>
              <a:rPr lang="en-US" sz="1400" dirty="0" smtClean="0"/>
            </a:br>
            <a:r>
              <a:rPr lang="en-US" sz="1400" dirty="0" smtClean="0"/>
              <a:t>The use of technology in all these stages can make the project more exciting and motivating for learners.</a:t>
            </a:r>
            <a:br>
              <a:rPr lang="en-US" sz="1400" dirty="0" smtClean="0"/>
            </a:br>
            <a:r>
              <a:rPr lang="en-US" sz="1400" dirty="0" smtClean="0"/>
              <a:t/>
            </a:r>
            <a:br>
              <a:rPr lang="en-US" sz="1400" dirty="0" smtClean="0"/>
            </a:br>
            <a:r>
              <a:rPr lang="en-US" sz="1400" dirty="0" smtClean="0"/>
              <a:t>In PBL, activities which foster High Order Thinking are an integral part of the process. The question set at the beginning stage of the project, as well as those asked throughout the process by teachers and learners, can be designed to promote higher order thinking. Risk taking is an element of both project based learning and higher order thinking. Effective questions usually are open-ended, that is, they do not have a specific answer, but rather require the learner to think deeply to come to an answer. Questions which ask for an evaluation often require higher order thinking, e.g.: "Who would you rather have as your leader: Mandela or Churchill?"</a:t>
            </a:r>
            <a:endParaRPr lang="en-US" sz="1400"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3117664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Collaborative</a:t>
            </a:r>
            <a:endParaRPr lang="en-US" sz="2800" dirty="0"/>
          </a:p>
        </p:txBody>
      </p:sp>
      <p:sp>
        <p:nvSpPr>
          <p:cNvPr id="3" name="Content Placeholder 2"/>
          <p:cNvSpPr>
            <a:spLocks noGrp="1"/>
          </p:cNvSpPr>
          <p:nvPr>
            <p:ph idx="1"/>
          </p:nvPr>
        </p:nvSpPr>
        <p:spPr/>
        <p:txBody>
          <a:bodyPr>
            <a:normAutofit/>
          </a:bodyPr>
          <a:lstStyle/>
          <a:p>
            <a:pPr marL="0" indent="0">
              <a:buNone/>
            </a:pPr>
            <a:r>
              <a:rPr lang="en-US" sz="1400" i="1" dirty="0" smtClean="0"/>
              <a:t>"So what is collaborative online learning? Is it simply a bunch of buzzwords or is it a valid instructional strategy?"</a:t>
            </a:r>
            <a:r>
              <a:rPr lang="en-US" sz="1400" dirty="0" smtClean="0"/>
              <a:t> - </a:t>
            </a:r>
            <a:r>
              <a:rPr lang="en-US" sz="1400" b="1" dirty="0" smtClean="0"/>
              <a:t>Audrey </a:t>
            </a:r>
            <a:r>
              <a:rPr lang="en-US" sz="1400" b="1" dirty="0" err="1" smtClean="0"/>
              <a:t>Choden</a:t>
            </a:r>
            <a:r>
              <a:rPr lang="en-US" sz="1400" b="1" dirty="0" smtClean="0"/>
              <a:t>: Training by Design</a:t>
            </a:r>
            <a:r>
              <a:rPr lang="en-US" sz="1400" dirty="0" smtClean="0"/>
              <a:t/>
            </a:r>
            <a:br>
              <a:rPr lang="en-US" sz="1400" dirty="0" smtClean="0"/>
            </a:br>
            <a:r>
              <a:rPr lang="en-US" sz="1400" dirty="0" smtClean="0"/>
              <a:t/>
            </a:r>
            <a:br>
              <a:rPr lang="en-US" sz="1400" dirty="0" smtClean="0"/>
            </a:br>
            <a:r>
              <a:rPr lang="en-US" sz="1400" dirty="0" smtClean="0"/>
              <a:t>Project Based Learning encourages and promotes collaboration between learners within the classroom, but even more significantly, it encourages collaboration between the learners in the classroom, and others in their own community, or in the wider community, using modern technologies like the Internet, fax machine and e-mail. </a:t>
            </a:r>
            <a:br>
              <a:rPr lang="en-US" sz="1400" dirty="0" smtClean="0"/>
            </a:br>
            <a:r>
              <a:rPr lang="en-US" sz="1400" dirty="0" smtClean="0"/>
              <a:t/>
            </a:r>
            <a:br>
              <a:rPr lang="en-US" sz="1400" dirty="0" smtClean="0"/>
            </a:br>
            <a:r>
              <a:rPr lang="en-US" sz="1400" dirty="0" smtClean="0"/>
              <a:t>For the purposes of this module, we will confine our understanding of “collaboration” as being between learners (or experts) outside the class group. Tele-collaboration is an exciting and motivating way for learners to discover more about their topic and the world.</a:t>
            </a:r>
            <a:br>
              <a:rPr lang="en-US" sz="1400" dirty="0" smtClean="0"/>
            </a:br>
            <a:r>
              <a:rPr lang="en-US" sz="1400" dirty="0" smtClean="0"/>
              <a:t/>
            </a:r>
            <a:br>
              <a:rPr lang="en-US" sz="1400" dirty="0" smtClean="0"/>
            </a:br>
            <a:r>
              <a:rPr lang="en-US" sz="1400" dirty="0" smtClean="0"/>
              <a:t>Collaboration with the community, through interviews and surveys, adds to the “real life” value of PBL.</a:t>
            </a:r>
            <a:br>
              <a:rPr lang="en-US" sz="1400" dirty="0" smtClean="0"/>
            </a:br>
            <a:r>
              <a:rPr lang="en-US" sz="1400" dirty="0" smtClean="0"/>
              <a:t>Particularly exciting for learners, is collaboration with the wider and global community, via technology, like e-mail, Internet chat, and fax.</a:t>
            </a:r>
            <a:br>
              <a:rPr lang="en-US" sz="1400" dirty="0" smtClean="0"/>
            </a:br>
            <a:r>
              <a:rPr lang="en-US" sz="1400" dirty="0" smtClean="0"/>
              <a:t>Class-to-class collaboration, especially across international borders, brings with it motivation and interest often far beyond the actual information shared.</a:t>
            </a:r>
            <a:endParaRPr lang="en-US" sz="1400" dirty="0"/>
          </a:p>
        </p:txBody>
      </p:sp>
      <p:grpSp>
        <p:nvGrpSpPr>
          <p:cNvPr id="4" name="Group 3"/>
          <p:cNvGrpSpPr/>
          <p:nvPr/>
        </p:nvGrpSpPr>
        <p:grpSpPr>
          <a:xfrm>
            <a:off x="7086600" y="6019800"/>
            <a:ext cx="1759689" cy="609230"/>
            <a:chOff x="7086600" y="6019800"/>
            <a:chExt cx="1759689" cy="609230"/>
          </a:xfrm>
        </p:grpSpPr>
        <p:pic>
          <p:nvPicPr>
            <p:cNvPr id="5" name="Picture 2">
              <a:hlinkClick r:id="rId2" action="ppaction://hlinksldjump"/>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979" t="7078" r="15342" b="50950"/>
            <a:stretch/>
          </p:blipFill>
          <p:spPr bwMode="auto">
            <a:xfrm>
              <a:off x="8001000" y="6019800"/>
              <a:ext cx="845289" cy="60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86600" y="6139749"/>
              <a:ext cx="810543" cy="307777"/>
            </a:xfrm>
            <a:prstGeom prst="rect">
              <a:avLst/>
            </a:prstGeom>
            <a:noFill/>
          </p:spPr>
          <p:txBody>
            <a:bodyPr wrap="none" rtlCol="0">
              <a:spAutoFit/>
            </a:bodyPr>
            <a:lstStyle/>
            <a:p>
              <a:r>
                <a:rPr lang="en-US" sz="1400" dirty="0" smtClean="0">
                  <a:hlinkClick r:id="rId2" action="ppaction://hlinksldjump"/>
                </a:rPr>
                <a:t>Return</a:t>
              </a:r>
              <a:r>
                <a:rPr lang="en-US" sz="1400" dirty="0" smtClean="0"/>
                <a:t> &gt;</a:t>
              </a:r>
              <a:endParaRPr lang="en-US" sz="1400" dirty="0"/>
            </a:p>
          </p:txBody>
        </p:sp>
      </p:grpSp>
    </p:spTree>
    <p:extLst>
      <p:ext uri="{BB962C8B-B14F-4D97-AF65-F5344CB8AC3E}">
        <p14:creationId xmlns:p14="http://schemas.microsoft.com/office/powerpoint/2010/main" val="3123590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469</Words>
  <Application>Microsoft Office PowerPoint</Application>
  <PresentationFormat>On-screen Show (4:3)</PresentationFormat>
  <Paragraphs>41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Multiple Intelligences and other individual variations </vt:lpstr>
      <vt:lpstr>Information Process</vt:lpstr>
      <vt:lpstr>Self - Management</vt:lpstr>
      <vt:lpstr>Constructivism</vt:lpstr>
      <vt:lpstr>Authentic</vt:lpstr>
      <vt:lpstr>Teacher – Learner relationship</vt:lpstr>
      <vt:lpstr>Higher Order Thinking</vt:lpstr>
      <vt:lpstr>Collaborative</vt:lpstr>
      <vt:lpstr>Co-operative</vt:lpstr>
      <vt:lpstr>Continuous and Formative Assessment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Moore</dc:creator>
  <cp:lastModifiedBy>Andrew Moore</cp:lastModifiedBy>
  <cp:revision>4</cp:revision>
  <dcterms:created xsi:type="dcterms:W3CDTF">2011-11-14T14:34:41Z</dcterms:created>
  <dcterms:modified xsi:type="dcterms:W3CDTF">2011-11-14T15:06:59Z</dcterms:modified>
</cp:coreProperties>
</file>